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7" r:id="rId7"/>
    <p:sldId id="263" r:id="rId8"/>
    <p:sldId id="280" r:id="rId9"/>
    <p:sldId id="274" r:id="rId10"/>
    <p:sldId id="275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Konkurencja na rynku syropów, wiodące firmy</c:v>
                </c:pt>
              </c:strCache>
            </c:strRef>
          </c:tx>
          <c:explosion val="25"/>
          <c:dPt>
            <c:idx val="4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2.0388719425352281E-2"/>
                  <c:y val="-0.13739143718330826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err="1"/>
                      <a:t>Herbapol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Lublin</a:t>
                    </a:r>
                    <a:r>
                      <a:rPr lang="pl-PL" dirty="0" smtClean="0"/>
                      <a:t/>
                    </a:r>
                    <a:br>
                      <a:rPr lang="pl-PL" dirty="0" smtClean="0"/>
                    </a:br>
                    <a:r>
                      <a:rPr lang="en-US" dirty="0" smtClean="0"/>
                      <a:t> </a:t>
                    </a:r>
                    <a:r>
                      <a:rPr lang="en-US" dirty="0"/>
                      <a:t>31,6%</a:t>
                    </a:r>
                  </a:p>
                </c:rich>
              </c:tx>
              <c:spPr/>
              <c:showCatName val="1"/>
            </c:dLbl>
            <c:dLbl>
              <c:idx val="1"/>
              <c:layout>
                <c:manualLayout>
                  <c:x val="3.7233744375458906E-2"/>
                  <c:y val="-5.5842829057640986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err="1"/>
                      <a:t>Kofola</a:t>
                    </a:r>
                    <a:r>
                      <a:rPr lang="en-US" dirty="0"/>
                      <a:t> Group </a:t>
                    </a:r>
                    <a:r>
                      <a:rPr lang="pl-PL" dirty="0" smtClean="0"/>
                      <a:t/>
                    </a:r>
                    <a:br>
                      <a:rPr lang="pl-PL" dirty="0" smtClean="0"/>
                    </a:br>
                    <a:r>
                      <a:rPr lang="en-US" dirty="0" smtClean="0"/>
                      <a:t>(</a:t>
                    </a:r>
                    <a:r>
                      <a:rPr lang="en-US" dirty="0"/>
                      <a:t>Hoop</a:t>
                    </a:r>
                    <a:r>
                      <a:rPr lang="en-US" dirty="0" smtClean="0"/>
                      <a:t>)</a:t>
                    </a:r>
                    <a:endParaRPr lang="pl-PL" dirty="0" smtClean="0"/>
                  </a:p>
                  <a:p>
                    <a:pPr>
                      <a:defRPr sz="1400" b="1"/>
                    </a:pPr>
                    <a:r>
                      <a:rPr lang="en-US" dirty="0" smtClean="0"/>
                      <a:t>20,1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CatName val="1"/>
            </c:dLbl>
            <c:dLbl>
              <c:idx val="2"/>
              <c:spPr/>
              <c:txPr>
                <a:bodyPr/>
                <a:lstStyle/>
                <a:p>
                  <a:pPr>
                    <a:defRPr sz="1400" b="1"/>
                  </a:pPr>
                  <a:endParaRPr lang="pl-PL"/>
                </a:p>
              </c:txPr>
            </c:dLbl>
            <c:dLbl>
              <c:idx val="3"/>
              <c:layout>
                <c:manualLayout>
                  <c:x val="-1.6680042968235512E-2"/>
                  <c:y val="7.7782118411963933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pl-PL"/>
                </a:p>
              </c:txPr>
              <c:showCatName val="1"/>
            </c:dLbl>
            <c:dLbl>
              <c:idx val="4"/>
              <c:layout>
                <c:manualLayout>
                  <c:x val="-1.5256275809767557E-2"/>
                  <c:y val="0.14439186708723195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EXCELLENCE</a:t>
                    </a:r>
                    <a:r>
                      <a:rPr lang="pl-PL" sz="2400" b="1" dirty="0" smtClean="0"/>
                      <a:t> </a:t>
                    </a:r>
                    <a:r>
                      <a:rPr lang="en-US" sz="2000" b="1" dirty="0" smtClean="0"/>
                      <a:t>MARKI WŁASNE</a:t>
                    </a:r>
                    <a:r>
                      <a:rPr lang="pl-PL" sz="2000" b="1" dirty="0" smtClean="0"/>
                      <a:t/>
                    </a:r>
                    <a:br>
                      <a:rPr lang="pl-PL" sz="2000" b="1" dirty="0" smtClean="0"/>
                    </a:br>
                    <a:r>
                      <a:rPr lang="en-US" sz="2800" b="1" dirty="0" smtClean="0"/>
                      <a:t>19</a:t>
                    </a:r>
                    <a:r>
                      <a:rPr lang="en-US" sz="2800" b="1" dirty="0"/>
                      <a:t>%</a:t>
                    </a:r>
                  </a:p>
                </c:rich>
              </c:tx>
              <c:showCatName val="1"/>
            </c:dLbl>
            <c:dLbl>
              <c:idx val="5"/>
              <c:layout>
                <c:manualLayout>
                  <c:x val="-2.2404165749467141E-2"/>
                  <c:y val="5.5703351801490537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err="1"/>
                      <a:t>Pozostałe</a:t>
                    </a:r>
                    <a:r>
                      <a:rPr lang="en-US" sz="1400" b="1" dirty="0"/>
                      <a:t> </a:t>
                    </a:r>
                    <a:r>
                      <a:rPr lang="en-US" sz="1400" b="1" dirty="0" err="1"/>
                      <a:t>marki</a:t>
                    </a:r>
                    <a:r>
                      <a:rPr lang="en-US" sz="1400" b="1" dirty="0"/>
                      <a:t> </a:t>
                    </a:r>
                    <a:r>
                      <a:rPr lang="en-US" sz="1400" b="1" dirty="0" err="1"/>
                      <a:t>własne</a:t>
                    </a:r>
                    <a:r>
                      <a:rPr lang="en-US" sz="1400" b="1" dirty="0"/>
                      <a:t> - 3,1%</a:t>
                    </a:r>
                  </a:p>
                </c:rich>
              </c:tx>
              <c:showCatName val="1"/>
            </c:dLbl>
            <c:dLbl>
              <c:idx val="6"/>
              <c:spPr/>
              <c:txPr>
                <a:bodyPr/>
                <a:lstStyle/>
                <a:p>
                  <a:pPr>
                    <a:defRPr sz="1400" b="1"/>
                  </a:pPr>
                  <a:endParaRPr lang="pl-PL"/>
                </a:p>
              </c:txPr>
            </c:dLbl>
            <c:showCatName val="1"/>
            <c:showLeaderLines val="1"/>
          </c:dLbls>
          <c:cat>
            <c:strRef>
              <c:f>Arkusz1!$A$2:$A$8</c:f>
              <c:strCache>
                <c:ptCount val="7"/>
                <c:pt idx="0">
                  <c:v>Herbapol Lublin - 31,6%</c:v>
                </c:pt>
                <c:pt idx="1">
                  <c:v>Kofola Group (Hoop) - 20,1%</c:v>
                </c:pt>
                <c:pt idx="2">
                  <c:v>Agros-Nova - 9%</c:v>
                </c:pt>
                <c:pt idx="3">
                  <c:v>Victoria Cymes - 8,9%</c:v>
                </c:pt>
                <c:pt idx="4">
                  <c:v>Excellence - marki własne -19%</c:v>
                </c:pt>
                <c:pt idx="5">
                  <c:v>Pozostałe marki własne - 3,1%</c:v>
                </c:pt>
                <c:pt idx="6">
                  <c:v>Inni - 8,3%</c:v>
                </c:pt>
              </c:strCache>
            </c:strRef>
          </c:cat>
          <c:val>
            <c:numRef>
              <c:f>Arkusz1!$B$2:$B$8</c:f>
              <c:numCache>
                <c:formatCode>0.00%</c:formatCode>
                <c:ptCount val="7"/>
                <c:pt idx="0">
                  <c:v>0.31600000000000017</c:v>
                </c:pt>
                <c:pt idx="1">
                  <c:v>0.20100000000000001</c:v>
                </c:pt>
                <c:pt idx="2" formatCode="0%">
                  <c:v>9.0000000000000052E-2</c:v>
                </c:pt>
                <c:pt idx="3">
                  <c:v>8.9000000000000079E-2</c:v>
                </c:pt>
                <c:pt idx="4">
                  <c:v>0.19000000000000009</c:v>
                </c:pt>
                <c:pt idx="5">
                  <c:v>3.1000000000000024E-2</c:v>
                </c:pt>
                <c:pt idx="6">
                  <c:v>8.300000000000006E-2</c:v>
                </c:pt>
              </c:numCache>
            </c:numRef>
          </c:val>
        </c:ser>
        <c:dLbls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E31F-775D-482C-B053-EACE8547002A}" type="datetimeFigureOut">
              <a:rPr lang="pl-PL" smtClean="0"/>
              <a:pPr/>
              <a:t>2014-05-20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D6E-8877-4A09-A611-9CBFC1145D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9960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E31F-775D-482C-B053-EACE8547002A}" type="datetimeFigureOut">
              <a:rPr lang="pl-PL" smtClean="0"/>
              <a:pPr/>
              <a:t>2014-05-20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D6E-8877-4A09-A611-9CBFC1145D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767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E31F-775D-482C-B053-EACE8547002A}" type="datetimeFigureOut">
              <a:rPr lang="pl-PL" smtClean="0"/>
              <a:pPr/>
              <a:t>2014-05-20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D6E-8877-4A09-A611-9CBFC1145D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0307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E31F-775D-482C-B053-EACE8547002A}" type="datetimeFigureOut">
              <a:rPr lang="pl-PL" smtClean="0"/>
              <a:pPr/>
              <a:t>2014-05-20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D6E-8877-4A09-A611-9CBFC1145D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146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E31F-775D-482C-B053-EACE8547002A}" type="datetimeFigureOut">
              <a:rPr lang="pl-PL" smtClean="0"/>
              <a:pPr/>
              <a:t>2014-05-20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D6E-8877-4A09-A611-9CBFC1145D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7359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E31F-775D-482C-B053-EACE8547002A}" type="datetimeFigureOut">
              <a:rPr lang="pl-PL" smtClean="0"/>
              <a:pPr/>
              <a:t>2014-05-20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D6E-8877-4A09-A611-9CBFC1145D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2044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E31F-775D-482C-B053-EACE8547002A}" type="datetimeFigureOut">
              <a:rPr lang="pl-PL" smtClean="0"/>
              <a:pPr/>
              <a:t>2014-05-20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D6E-8877-4A09-A611-9CBFC1145D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52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E31F-775D-482C-B053-EACE8547002A}" type="datetimeFigureOut">
              <a:rPr lang="pl-PL" smtClean="0"/>
              <a:pPr/>
              <a:t>2014-05-20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D6E-8877-4A09-A611-9CBFC1145D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263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E31F-775D-482C-B053-EACE8547002A}" type="datetimeFigureOut">
              <a:rPr lang="pl-PL" smtClean="0"/>
              <a:pPr/>
              <a:t>2014-05-20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D6E-8877-4A09-A611-9CBFC1145D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5347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E31F-775D-482C-B053-EACE8547002A}" type="datetimeFigureOut">
              <a:rPr lang="pl-PL" smtClean="0"/>
              <a:pPr/>
              <a:t>2014-05-20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D6E-8877-4A09-A611-9CBFC1145D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217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E31F-775D-482C-B053-EACE8547002A}" type="datetimeFigureOut">
              <a:rPr lang="pl-PL" smtClean="0"/>
              <a:pPr/>
              <a:t>2014-05-20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D6E-8877-4A09-A611-9CBFC1145D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0056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CE31F-775D-482C-B053-EACE8547002A}" type="datetimeFigureOut">
              <a:rPr lang="pl-PL" smtClean="0"/>
              <a:pPr/>
              <a:t>2014-05-20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C4D6E-8877-4A09-A611-9CBFC1145D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2249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arrefour.pl/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8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2125" t="2577" r="75409" b="91652"/>
          <a:stretch/>
        </p:blipFill>
        <p:spPr bwMode="auto">
          <a:xfrm>
            <a:off x="3572852" y="5256210"/>
            <a:ext cx="3584845" cy="69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ównoległobok 4"/>
          <p:cNvSpPr/>
          <p:nvPr/>
        </p:nvSpPr>
        <p:spPr>
          <a:xfrm>
            <a:off x="395536" y="5949280"/>
            <a:ext cx="6408712" cy="90872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1484481" y="2180285"/>
            <a:ext cx="594700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EXCELLENCE S.A.</a:t>
            </a:r>
            <a:endParaRPr lang="pl-PL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854474" y="2517708"/>
            <a:ext cx="4649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4400" b="1" dirty="0" smtClean="0">
                <a:solidFill>
                  <a:schemeClr val="tx1"/>
                </a:solidFill>
              </a:rPr>
              <a:t>PREZENTACJA 2013</a:t>
            </a:r>
            <a:endParaRPr lang="pl-PL" sz="4400" b="1" dirty="0">
              <a:solidFill>
                <a:schemeClr val="tx1"/>
              </a:solidFill>
            </a:endParaRPr>
          </a:p>
        </p:txBody>
      </p:sp>
      <p:sp>
        <p:nvSpPr>
          <p:cNvPr id="9" name="Równoległobok 8"/>
          <p:cNvSpPr/>
          <p:nvPr/>
        </p:nvSpPr>
        <p:spPr>
          <a:xfrm rot="16200000">
            <a:off x="7096156" y="2632957"/>
            <a:ext cx="2466888" cy="162880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338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2125" t="2577" r="75409" b="91652"/>
          <a:stretch/>
        </p:blipFill>
        <p:spPr bwMode="auto">
          <a:xfrm>
            <a:off x="6660232" y="6164765"/>
            <a:ext cx="2047164" cy="3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ównoległobok 4"/>
          <p:cNvSpPr/>
          <p:nvPr/>
        </p:nvSpPr>
        <p:spPr>
          <a:xfrm>
            <a:off x="6660232" y="6544801"/>
            <a:ext cx="1872208" cy="313199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ównoległobok 5"/>
          <p:cNvSpPr/>
          <p:nvPr/>
        </p:nvSpPr>
        <p:spPr>
          <a:xfrm>
            <a:off x="1043608" y="-6824"/>
            <a:ext cx="7488832" cy="33948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1043608" y="345304"/>
            <a:ext cx="6858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STRATEGIA ROZWOJU cd.</a:t>
            </a:r>
            <a:endParaRPr lang="pl-P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ównoległobok 8"/>
          <p:cNvSpPr/>
          <p:nvPr/>
        </p:nvSpPr>
        <p:spPr>
          <a:xfrm>
            <a:off x="8532440" y="-6824"/>
            <a:ext cx="488552" cy="405005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9</a:t>
            </a:r>
            <a:endParaRPr lang="pl-PL" b="1" dirty="0"/>
          </a:p>
        </p:txBody>
      </p:sp>
      <p:sp>
        <p:nvSpPr>
          <p:cNvPr id="11" name="Prostokąt 10"/>
          <p:cNvSpPr/>
          <p:nvPr/>
        </p:nvSpPr>
        <p:spPr>
          <a:xfrm>
            <a:off x="1052058" y="1268760"/>
            <a:ext cx="748038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</a:rPr>
              <a:t>KOOPERACJA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przedstawicielstwo firmy </a:t>
            </a:r>
            <a:r>
              <a:rPr lang="pl-PL" dirty="0" err="1" smtClean="0"/>
              <a:t>WesserGold</a:t>
            </a:r>
            <a:r>
              <a:rPr lang="pl-PL" dirty="0" smtClean="0"/>
              <a:t> w Polsce dla wybranych produktów linii aseptycznej kierowanych do sieci handlowych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zlecanie produkcji wyrobów pakowanych aseptycznie</a:t>
            </a:r>
          </a:p>
          <a:p>
            <a:endParaRPr lang="pl-PL" dirty="0"/>
          </a:p>
          <a:p>
            <a:r>
              <a:rPr lang="pl-PL" sz="4000" b="1" dirty="0" smtClean="0">
                <a:solidFill>
                  <a:schemeClr val="tx1"/>
                </a:solidFill>
              </a:rPr>
              <a:t>ZWIĘKSZENIE MOCY PRODUKCYJNYCH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zwiększenie możliwości produkcyjnych zakładu poprzez modernizację linii produkcyjnych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dzierżawa zakładu produkcyjnego w Łęczycy w celu realizacji zamówień dużych serii napojów 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24183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2125" t="2577" r="75409" b="91652"/>
          <a:stretch/>
        </p:blipFill>
        <p:spPr bwMode="auto">
          <a:xfrm>
            <a:off x="6660232" y="6164765"/>
            <a:ext cx="2047164" cy="3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ównoległobok 4"/>
          <p:cNvSpPr/>
          <p:nvPr/>
        </p:nvSpPr>
        <p:spPr>
          <a:xfrm>
            <a:off x="6660232" y="6544801"/>
            <a:ext cx="1872208" cy="313199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ównoległobok 5"/>
          <p:cNvSpPr/>
          <p:nvPr/>
        </p:nvSpPr>
        <p:spPr>
          <a:xfrm>
            <a:off x="1043608" y="-6824"/>
            <a:ext cx="7488832" cy="33948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1043608" y="345304"/>
            <a:ext cx="6858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OTOCZENIE RYNKOWE</a:t>
            </a:r>
            <a:endParaRPr lang="pl-P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ównoległobok 8"/>
          <p:cNvSpPr/>
          <p:nvPr/>
        </p:nvSpPr>
        <p:spPr>
          <a:xfrm>
            <a:off x="8532440" y="-6824"/>
            <a:ext cx="488552" cy="405005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b="1" dirty="0" smtClean="0"/>
              <a:t>10</a:t>
            </a:r>
            <a:endParaRPr lang="pl-PL" sz="1200" b="1" dirty="0"/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xmlns="" val="745572874"/>
              </p:ext>
            </p:extLst>
          </p:nvPr>
        </p:nvGraphicFramePr>
        <p:xfrm>
          <a:off x="-875108" y="1196752"/>
          <a:ext cx="877671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ole tekstowe 1"/>
          <p:cNvSpPr txBox="1"/>
          <p:nvPr/>
        </p:nvSpPr>
        <p:spPr>
          <a:xfrm>
            <a:off x="971600" y="5954517"/>
            <a:ext cx="4532843" cy="44313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(źródło: CD </a:t>
            </a:r>
            <a:r>
              <a:rPr lang="pl-PL" sz="1200" dirty="0" err="1" smtClean="0"/>
              <a:t>Excellence</a:t>
            </a:r>
            <a:r>
              <a:rPr lang="pl-PL" sz="1200" dirty="0" smtClean="0"/>
              <a:t> na podstawie </a:t>
            </a:r>
            <a:r>
              <a:rPr lang="pl-PL" sz="1200" dirty="0" err="1" smtClean="0"/>
              <a:t>Canadean</a:t>
            </a:r>
            <a:r>
              <a:rPr lang="pl-PL" sz="1200" dirty="0" smtClean="0"/>
              <a:t>/</a:t>
            </a:r>
            <a:r>
              <a:rPr lang="pl-PL" sz="1200" dirty="0" err="1" smtClean="0"/>
              <a:t>Dohler</a:t>
            </a:r>
            <a:r>
              <a:rPr lang="pl-PL" sz="1200" dirty="0" smtClean="0"/>
              <a:t> Market </a:t>
            </a:r>
            <a:r>
              <a:rPr lang="pl-PL" sz="1200" dirty="0" err="1" smtClean="0"/>
              <a:t>Research</a:t>
            </a:r>
            <a:r>
              <a:rPr lang="pl-PL" sz="1200" dirty="0" smtClean="0"/>
              <a:t>)</a:t>
            </a:r>
            <a:endParaRPr lang="pl-PL" sz="1200" dirty="0"/>
          </a:p>
        </p:txBody>
      </p:sp>
      <p:sp>
        <p:nvSpPr>
          <p:cNvPr id="2" name="Prostokąt 1"/>
          <p:cNvSpPr/>
          <p:nvPr/>
        </p:nvSpPr>
        <p:spPr>
          <a:xfrm>
            <a:off x="323526" y="5087580"/>
            <a:ext cx="53285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KONKURENCJA NA RYNKU SYROPÓW </a:t>
            </a:r>
            <a:r>
              <a:rPr lang="pl-PL" sz="3200" dirty="0" smtClean="0"/>
              <a:t>WIODĄCE FIRMY</a:t>
            </a:r>
            <a:endParaRPr lang="pl-PL" sz="2400" dirty="0"/>
          </a:p>
        </p:txBody>
      </p:sp>
      <p:sp>
        <p:nvSpPr>
          <p:cNvPr id="13" name="Podtytuł 3"/>
          <p:cNvSpPr>
            <a:spLocks noGrp="1"/>
          </p:cNvSpPr>
          <p:nvPr>
            <p:ph type="subTitle" idx="1"/>
          </p:nvPr>
        </p:nvSpPr>
        <p:spPr>
          <a:xfrm>
            <a:off x="5972422" y="1154913"/>
            <a:ext cx="2839252" cy="478828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sz="2600" b="1" dirty="0" smtClean="0">
                <a:solidFill>
                  <a:schemeClr val="tx1"/>
                </a:solidFill>
              </a:rPr>
              <a:t>WARTOŚĆ RYNKU SYROPÓW OWOCOWYCH </a:t>
            </a:r>
            <a:br>
              <a:rPr lang="pl-PL" sz="2600" b="1" dirty="0" smtClean="0">
                <a:solidFill>
                  <a:schemeClr val="tx1"/>
                </a:solidFill>
              </a:rPr>
            </a:br>
            <a:r>
              <a:rPr lang="pl-PL" sz="2600" b="1" dirty="0" smtClean="0">
                <a:solidFill>
                  <a:schemeClr val="tx1"/>
                </a:solidFill>
              </a:rPr>
              <a:t>W POLSCE: </a:t>
            </a:r>
            <a:br>
              <a:rPr lang="pl-PL" sz="2600" b="1" dirty="0" smtClean="0">
                <a:solidFill>
                  <a:schemeClr val="tx1"/>
                </a:solidFill>
              </a:rPr>
            </a:br>
            <a:r>
              <a:rPr lang="pl-PL" sz="2600" b="1" dirty="0" smtClean="0">
                <a:solidFill>
                  <a:schemeClr val="tx1"/>
                </a:solidFill>
              </a:rPr>
              <a:t>OK. 306 MLN ZŁOTYCH W CENACH DETALICZNYCH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1200" dirty="0" smtClean="0"/>
              <a:t>(źródło:  dane za 2011 rok z AC Nielsen)</a:t>
            </a:r>
          </a:p>
          <a:p>
            <a:pPr algn="l"/>
            <a:endParaRPr lang="pl-PL" sz="1200" dirty="0" smtClean="0"/>
          </a:p>
          <a:p>
            <a:pPr algn="l"/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Motorem napędowym wzrostu sprzedaży syropów w Polsce jest tradycja stosowania syropów w domach w celach zdrowotnych oraz najtańsza forma uzyskania niegazowanego napoju owocowego. </a:t>
            </a:r>
          </a:p>
          <a:p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8956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2125" t="2577" r="75409" b="91652"/>
          <a:stretch/>
        </p:blipFill>
        <p:spPr bwMode="auto">
          <a:xfrm>
            <a:off x="6660232" y="6164765"/>
            <a:ext cx="2047164" cy="3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ównoległobok 4"/>
          <p:cNvSpPr/>
          <p:nvPr/>
        </p:nvSpPr>
        <p:spPr>
          <a:xfrm>
            <a:off x="6660232" y="6544801"/>
            <a:ext cx="1872208" cy="313199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ównoległobok 5"/>
          <p:cNvSpPr/>
          <p:nvPr/>
        </p:nvSpPr>
        <p:spPr>
          <a:xfrm>
            <a:off x="1043608" y="-6824"/>
            <a:ext cx="7488832" cy="33948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1043608" y="345304"/>
            <a:ext cx="6858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OTOCZENIE RYNKOWE cd.</a:t>
            </a:r>
            <a:endParaRPr lang="pl-P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ównoległobok 8"/>
          <p:cNvSpPr/>
          <p:nvPr/>
        </p:nvSpPr>
        <p:spPr>
          <a:xfrm>
            <a:off x="8532440" y="-6824"/>
            <a:ext cx="488552" cy="405005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b="1" dirty="0" smtClean="0"/>
              <a:t>11</a:t>
            </a:r>
            <a:endParaRPr lang="pl-PL" sz="1200" b="1" dirty="0"/>
          </a:p>
        </p:txBody>
      </p:sp>
      <p:sp>
        <p:nvSpPr>
          <p:cNvPr id="14" name="Podtytuł 3"/>
          <p:cNvSpPr>
            <a:spLocks noGrp="1"/>
          </p:cNvSpPr>
          <p:nvPr>
            <p:ph type="subTitle" idx="1"/>
          </p:nvPr>
        </p:nvSpPr>
        <p:spPr>
          <a:xfrm>
            <a:off x="1043608" y="1196752"/>
            <a:ext cx="7512563" cy="1711233"/>
          </a:xfrm>
        </p:spPr>
        <p:txBody>
          <a:bodyPr/>
          <a:lstStyle/>
          <a:p>
            <a:pPr algn="l">
              <a:buNone/>
            </a:pPr>
            <a:r>
              <a:rPr lang="pl-PL" sz="2200" dirty="0" smtClean="0">
                <a:solidFill>
                  <a:schemeClr val="tx1"/>
                </a:solidFill>
              </a:rPr>
              <a:t>Polityka sieci handlowych w Polsce zakłada wzrost udziału syropów marek własnych w sprzedaży z uwagi na ich wysoką jakość za przystępną cenę.</a:t>
            </a:r>
          </a:p>
          <a:p>
            <a:pPr algn="l"/>
            <a:endParaRPr lang="pl-PL" sz="2000" b="1" dirty="0" smtClean="0"/>
          </a:p>
          <a:p>
            <a:pPr algn="l"/>
            <a:endParaRPr lang="pl-PL" sz="2000" b="1" dirty="0" smtClean="0"/>
          </a:p>
          <a:p>
            <a:pPr algn="l"/>
            <a:endParaRPr lang="pl-PL" sz="2000" b="1" dirty="0" smtClean="0"/>
          </a:p>
          <a:p>
            <a:pPr algn="l"/>
            <a:endParaRPr lang="pl-PL" sz="2000" b="1" dirty="0" smtClean="0"/>
          </a:p>
          <a:p>
            <a:pPr>
              <a:buNone/>
            </a:pPr>
            <a:endParaRPr lang="pl-PL" sz="2000" dirty="0" smtClean="0"/>
          </a:p>
          <a:p>
            <a:endParaRPr lang="pl-PL" sz="1800" dirty="0"/>
          </a:p>
        </p:txBody>
      </p:sp>
      <p:sp>
        <p:nvSpPr>
          <p:cNvPr id="15" name="Symbol zastępczy zawartości 6"/>
          <p:cNvSpPr txBox="1">
            <a:spLocks/>
          </p:cNvSpPr>
          <p:nvPr/>
        </p:nvSpPr>
        <p:spPr>
          <a:xfrm>
            <a:off x="611560" y="2780928"/>
            <a:ext cx="3579812" cy="2886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sz="2600" b="1" dirty="0" smtClean="0">
                <a:solidFill>
                  <a:srgbClr val="FF0000"/>
                </a:solidFill>
              </a:rPr>
              <a:t>	</a:t>
            </a:r>
            <a:r>
              <a:rPr lang="pl-PL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DUŻY POTENCJAŁ WZROSTU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l-PL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private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labels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 wielu segmentach produktów sprzedawanych w sieciach handlowych dochodzą do poziomu 50% wartości rynku.</a:t>
            </a:r>
          </a:p>
          <a:p>
            <a:pPr lvl="8">
              <a:buFont typeface="Arial" panose="020B0604020202020204" pitchFamily="34" charset="0"/>
              <a:buNone/>
            </a:pPr>
            <a:endParaRPr lang="pl-PL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7658198"/>
              </p:ext>
            </p:extLst>
          </p:nvPr>
        </p:nvGraphicFramePr>
        <p:xfrm>
          <a:off x="4413284" y="2756624"/>
          <a:ext cx="411915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503"/>
                <a:gridCol w="96665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UDZIAŁ MAREK PRYWATNYCH W RYNKU SPOŻYWCZYM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pl-PL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/>
                        <a:t>SZWAJCARIA</a:t>
                      </a:r>
                      <a:r>
                        <a:rPr lang="pl-PL" b="1" baseline="0" dirty="0" smtClean="0"/>
                        <a:t> 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53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/>
                        <a:t>HISZPANIA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51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/>
                        <a:t>WIELKA</a:t>
                      </a:r>
                      <a:r>
                        <a:rPr lang="pl-PL" b="1" baseline="0" dirty="0" smtClean="0"/>
                        <a:t> BRYTANIA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45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/>
                        <a:t>PORTUGALIA</a:t>
                      </a:r>
                      <a:r>
                        <a:rPr lang="pl-PL" b="1" baseline="0" dirty="0" smtClean="0"/>
                        <a:t> 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44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/>
                        <a:t>NIEMCY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42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4437590" y="5316230"/>
            <a:ext cx="407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CD </a:t>
            </a:r>
            <a:r>
              <a:rPr lang="pl-PL" sz="1400" dirty="0" err="1" smtClean="0"/>
              <a:t>Excellence</a:t>
            </a:r>
            <a:r>
              <a:rPr lang="pl-PL" sz="1400" dirty="0" smtClean="0"/>
              <a:t> na podstawie danych z AC Nielsen, 2013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xmlns="" val="40438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2125" t="2577" r="75409" b="91652"/>
          <a:stretch/>
        </p:blipFill>
        <p:spPr bwMode="auto">
          <a:xfrm>
            <a:off x="6660232" y="6164765"/>
            <a:ext cx="2047164" cy="3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ównoległobok 4"/>
          <p:cNvSpPr/>
          <p:nvPr/>
        </p:nvSpPr>
        <p:spPr>
          <a:xfrm>
            <a:off x="6660232" y="6544801"/>
            <a:ext cx="1872208" cy="313199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ównoległobok 5"/>
          <p:cNvSpPr/>
          <p:nvPr/>
        </p:nvSpPr>
        <p:spPr>
          <a:xfrm>
            <a:off x="1043608" y="-6824"/>
            <a:ext cx="7488832" cy="33948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1043608" y="345304"/>
            <a:ext cx="6858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OTOCZENIE RYNKOWE cd.</a:t>
            </a:r>
            <a:endParaRPr lang="pl-P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ównoległobok 8"/>
          <p:cNvSpPr/>
          <p:nvPr/>
        </p:nvSpPr>
        <p:spPr>
          <a:xfrm>
            <a:off x="8532440" y="-6824"/>
            <a:ext cx="488552" cy="405005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b="1" dirty="0" smtClean="0"/>
              <a:t>12</a:t>
            </a:r>
            <a:endParaRPr lang="pl-PL" sz="1200" b="1" dirty="0"/>
          </a:p>
        </p:txBody>
      </p:sp>
      <p:sp>
        <p:nvSpPr>
          <p:cNvPr id="13" name="Podtytuł 3"/>
          <p:cNvSpPr>
            <a:spLocks noGrp="1"/>
          </p:cNvSpPr>
          <p:nvPr>
            <p:ph type="subTitle" idx="1"/>
          </p:nvPr>
        </p:nvSpPr>
        <p:spPr>
          <a:xfrm>
            <a:off x="4109012" y="4503938"/>
            <a:ext cx="4423428" cy="1600104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1800" dirty="0" smtClean="0"/>
              <a:t>Ok. 60 proc. sprzedaży przypada na apteki </a:t>
            </a:r>
            <a:br>
              <a:rPr lang="pl-PL" sz="1800" dirty="0" smtClean="0"/>
            </a:br>
            <a:r>
              <a:rPr lang="pl-PL" sz="1800" dirty="0" smtClean="0"/>
              <a:t>i inne sieci sprzedaży produktów zdrowotnych nie dla sportowców. Według szacunków, sportowa część tego rynku to </a:t>
            </a:r>
            <a:br>
              <a:rPr lang="pl-PL" sz="1800" dirty="0" smtClean="0"/>
            </a:br>
            <a:r>
              <a:rPr lang="pl-PL" sz="1800" dirty="0" smtClean="0"/>
              <a:t>1 mld zł, a dynamika wzrostu to 20-30 proc. rocznie.</a:t>
            </a:r>
          </a:p>
          <a:p>
            <a:endParaRPr lang="pl-PL" sz="1800" dirty="0" smtClean="0"/>
          </a:p>
        </p:txBody>
      </p:sp>
      <p:pic>
        <p:nvPicPr>
          <p:cNvPr id="11" name="Obraz 10" descr="http://www.marketingwaptece.pl/eskulap/site/upload/photo/bl_F19TEIV_Asuplementy_2011_20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3324" y="1217099"/>
            <a:ext cx="5529399" cy="299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76512" y="4434521"/>
            <a:ext cx="36004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 smtClean="0">
                <a:solidFill>
                  <a:schemeClr val="tx1"/>
                </a:solidFill>
              </a:rPr>
              <a:t>WARTOŚĆ RYNKU SUPLEMENTÓW DIETY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 W POLSCE WYNOSI 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OK. 2500 MLN ZŁOTYCH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1100" dirty="0" smtClean="0"/>
              <a:t>(źródło:  dane za 2012 rok wg PMR)</a:t>
            </a:r>
          </a:p>
        </p:txBody>
      </p:sp>
    </p:spTree>
    <p:extLst>
      <p:ext uri="{BB962C8B-B14F-4D97-AF65-F5344CB8AC3E}">
        <p14:creationId xmlns:p14="http://schemas.microsoft.com/office/powerpoint/2010/main" xmlns="" val="9269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2125" t="2577" r="75409" b="91652"/>
          <a:stretch/>
        </p:blipFill>
        <p:spPr bwMode="auto">
          <a:xfrm>
            <a:off x="6660232" y="6164765"/>
            <a:ext cx="2047164" cy="3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ównoległobok 4"/>
          <p:cNvSpPr/>
          <p:nvPr/>
        </p:nvSpPr>
        <p:spPr>
          <a:xfrm>
            <a:off x="6660232" y="6544801"/>
            <a:ext cx="1872208" cy="313199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ównoległobok 5"/>
          <p:cNvSpPr/>
          <p:nvPr/>
        </p:nvSpPr>
        <p:spPr>
          <a:xfrm>
            <a:off x="1043608" y="-6824"/>
            <a:ext cx="7488832" cy="33948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dtytuł 3"/>
          <p:cNvSpPr>
            <a:spLocks noGrp="1"/>
          </p:cNvSpPr>
          <p:nvPr>
            <p:ph type="subTitle" idx="1"/>
          </p:nvPr>
        </p:nvSpPr>
        <p:spPr>
          <a:xfrm>
            <a:off x="1043608" y="1196752"/>
            <a:ext cx="6858000" cy="4310744"/>
          </a:xfrm>
        </p:spPr>
        <p:txBody>
          <a:bodyPr>
            <a:noAutofit/>
          </a:bodyPr>
          <a:lstStyle/>
          <a:p>
            <a:pPr marL="342900" lvl="0" indent="-342900" algn="l">
              <a:buFont typeface="+mj-lt"/>
              <a:buAutoNum type="arabicPeriod"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pl-PL" sz="2000" b="1" dirty="0" smtClean="0">
                <a:solidFill>
                  <a:schemeClr val="tx1"/>
                </a:solidFill>
              </a:rPr>
              <a:t>PROFIL </a:t>
            </a:r>
            <a:r>
              <a:rPr lang="pl-PL" sz="2000" b="1" dirty="0" smtClean="0">
                <a:solidFill>
                  <a:schemeClr val="tx1"/>
                </a:solidFill>
              </a:rPr>
              <a:t>DZIAŁALNOŚCI</a:t>
            </a:r>
            <a:r>
              <a:rPr lang="pl-PL" sz="1800" b="1" dirty="0" smtClean="0">
                <a:solidFill>
                  <a:schemeClr val="tx1"/>
                </a:solidFill>
              </a:rPr>
              <a:t>				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pl-PL" sz="2000" b="1" dirty="0" smtClean="0">
                <a:solidFill>
                  <a:schemeClr val="tx1"/>
                </a:solidFill>
              </a:rPr>
              <a:t>KLUCZOWE OSOBY W SPÓŁCE	</a:t>
            </a:r>
            <a:r>
              <a:rPr lang="pl-PL" sz="1800" b="1" dirty="0" smtClean="0">
                <a:solidFill>
                  <a:schemeClr val="tx1"/>
                </a:solidFill>
              </a:rPr>
              <a:t>		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pl-PL" sz="2000" b="1" dirty="0" smtClean="0">
                <a:solidFill>
                  <a:schemeClr val="tx1"/>
                </a:solidFill>
              </a:rPr>
              <a:t>MODEL BIZNESU</a:t>
            </a:r>
            <a:r>
              <a:rPr lang="pl-PL" sz="1800" b="1" dirty="0" smtClean="0">
                <a:solidFill>
                  <a:schemeClr val="tx1"/>
                </a:solidFill>
              </a:rPr>
              <a:t>	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pl-PL" sz="2000" b="1" dirty="0" smtClean="0">
                <a:solidFill>
                  <a:schemeClr val="tx1"/>
                </a:solidFill>
              </a:rPr>
              <a:t>NASZE PRODUKTY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pl-PL" sz="2000" b="1" dirty="0" smtClean="0">
                <a:solidFill>
                  <a:schemeClr val="tx1"/>
                </a:solidFill>
              </a:rPr>
              <a:t>ZAKŁAD PRODUKCYJNY</a:t>
            </a:r>
            <a:r>
              <a:rPr lang="pl-PL" sz="1800" b="1" dirty="0" smtClean="0">
                <a:solidFill>
                  <a:schemeClr val="tx1"/>
                </a:solidFill>
              </a:rPr>
              <a:t>				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pl-PL" sz="2000" b="1" dirty="0" smtClean="0">
                <a:solidFill>
                  <a:schemeClr val="tx1"/>
                </a:solidFill>
              </a:rPr>
              <a:t>KLIENCI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pl-PL" sz="2000" b="1" dirty="0" smtClean="0">
                <a:solidFill>
                  <a:schemeClr val="tx1"/>
                </a:solidFill>
              </a:rPr>
              <a:t>STRATEGIA ROZWOJU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pl-PL" sz="2000" b="1" dirty="0" smtClean="0">
                <a:solidFill>
                  <a:schemeClr val="tx1"/>
                </a:solidFill>
              </a:rPr>
              <a:t>OTOCZENIE RYNKOWE</a:t>
            </a:r>
            <a:endParaRPr lang="pl-PL" sz="1800" b="1" dirty="0" smtClean="0">
              <a:solidFill>
                <a:schemeClr val="tx1"/>
              </a:solidFill>
            </a:endParaRPr>
          </a:p>
          <a:p>
            <a:pPr marL="342900" lvl="0" indent="-342900" algn="l"/>
            <a:r>
              <a:rPr lang="pl-PL" sz="1800" b="1" dirty="0" smtClean="0">
                <a:solidFill>
                  <a:schemeClr val="tx1"/>
                </a:solidFill>
              </a:rPr>
              <a:t>		</a:t>
            </a:r>
          </a:p>
          <a:p>
            <a:pPr marL="342900" indent="-342900">
              <a:buFont typeface="+mj-lt"/>
              <a:buAutoNum type="arabicPeriod"/>
            </a:pPr>
            <a:endParaRPr lang="pl-PL" sz="1800" b="1" dirty="0">
              <a:solidFill>
                <a:schemeClr val="tx1"/>
              </a:solidFill>
            </a:endParaRPr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1043608" y="345304"/>
            <a:ext cx="6858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SPIS TREŚCI</a:t>
            </a:r>
            <a:endParaRPr lang="pl-P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ównoległobok 8"/>
          <p:cNvSpPr/>
          <p:nvPr/>
        </p:nvSpPr>
        <p:spPr>
          <a:xfrm>
            <a:off x="8532440" y="-6824"/>
            <a:ext cx="488552" cy="405005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1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30646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ymbol zastępczy zawartości 6" descr="Normafl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43515" y="2823273"/>
            <a:ext cx="1740207" cy="125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/>
          <a:srcRect l="2125" t="2577" r="75409" b="91652"/>
          <a:stretch/>
        </p:blipFill>
        <p:spPr bwMode="auto">
          <a:xfrm>
            <a:off x="6660232" y="6164765"/>
            <a:ext cx="2047164" cy="3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ównoległobok 4"/>
          <p:cNvSpPr/>
          <p:nvPr/>
        </p:nvSpPr>
        <p:spPr>
          <a:xfrm>
            <a:off x="6660232" y="6544801"/>
            <a:ext cx="1872208" cy="313199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ównoległobok 5"/>
          <p:cNvSpPr/>
          <p:nvPr/>
        </p:nvSpPr>
        <p:spPr>
          <a:xfrm>
            <a:off x="1043608" y="-6824"/>
            <a:ext cx="7488832" cy="33948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1043608" y="345304"/>
            <a:ext cx="6858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PROFIL DZIAŁALNOŚCI</a:t>
            </a:r>
            <a:endParaRPr lang="pl-P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ównoległobok 8"/>
          <p:cNvSpPr/>
          <p:nvPr/>
        </p:nvSpPr>
        <p:spPr>
          <a:xfrm>
            <a:off x="8532440" y="-6824"/>
            <a:ext cx="488552" cy="405005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2</a:t>
            </a:r>
            <a:endParaRPr lang="pl-PL" b="1" dirty="0"/>
          </a:p>
        </p:txBody>
      </p:sp>
      <p:sp>
        <p:nvSpPr>
          <p:cNvPr id="10" name="Podtytuł 3"/>
          <p:cNvSpPr txBox="1">
            <a:spLocks/>
          </p:cNvSpPr>
          <p:nvPr/>
        </p:nvSpPr>
        <p:spPr>
          <a:xfrm>
            <a:off x="1023912" y="4201393"/>
            <a:ext cx="7375287" cy="1916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800" dirty="0" smtClean="0"/>
              <a:t>Spółka realizuje produkcję tzw. marek własnych (</a:t>
            </a:r>
            <a:r>
              <a:rPr lang="pl-PL" sz="1800" dirty="0" err="1" smtClean="0"/>
              <a:t>private</a:t>
            </a:r>
            <a:r>
              <a:rPr lang="pl-PL" sz="1800" dirty="0" smtClean="0"/>
              <a:t> </a:t>
            </a:r>
            <a:r>
              <a:rPr lang="pl-PL" sz="1800" dirty="0" err="1" smtClean="0"/>
              <a:t>labels</a:t>
            </a:r>
            <a:r>
              <a:rPr lang="pl-PL" sz="1800" dirty="0" smtClean="0"/>
              <a:t>) zamawianych przez największe sieci handlowe i jest liderem w tym segmencie produktów w Polsce. </a:t>
            </a:r>
            <a:endParaRPr lang="pl-PL" sz="2000" dirty="0" smtClean="0"/>
          </a:p>
          <a:p>
            <a:pPr algn="l"/>
            <a:endParaRPr lang="pl-PL" sz="2000" dirty="0" smtClean="0"/>
          </a:p>
          <a:p>
            <a:pPr algn="r"/>
            <a:r>
              <a:rPr lang="pl-PL" sz="1800" dirty="0" smtClean="0"/>
              <a:t>Spółka jest właścicielem znaku towarowego excellence.</a:t>
            </a:r>
          </a:p>
          <a:p>
            <a:pPr algn="l"/>
            <a:endParaRPr lang="pl-PL" dirty="0"/>
          </a:p>
        </p:txBody>
      </p:sp>
      <p:pic>
        <p:nvPicPr>
          <p:cNvPr id="11" name="Obraz 10" descr="mso13D7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183407"/>
            <a:ext cx="1664703" cy="9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aucha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9330" y="764704"/>
            <a:ext cx="2705956" cy="178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1639" y="2552353"/>
            <a:ext cx="1463727" cy="134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ostokąt 16"/>
          <p:cNvSpPr/>
          <p:nvPr/>
        </p:nvSpPr>
        <p:spPr>
          <a:xfrm>
            <a:off x="4067944" y="1157666"/>
            <a:ext cx="42484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PODSTAWOWY PRZEDMIOT DZIAŁALNOŚCI </a:t>
            </a:r>
          </a:p>
          <a:p>
            <a:r>
              <a:rPr lang="pl-PL" dirty="0" smtClean="0"/>
              <a:t>produkcja syropów i napojów oraz opakowań plastikowych. </a:t>
            </a:r>
          </a:p>
          <a:p>
            <a:endParaRPr lang="pl-PL" sz="2800" dirty="0" smtClean="0"/>
          </a:p>
          <a:p>
            <a:r>
              <a:rPr lang="pl-PL" sz="2800" b="1" dirty="0" smtClean="0">
                <a:solidFill>
                  <a:schemeClr val="tx1"/>
                </a:solidFill>
              </a:rPr>
              <a:t>NOWE PRODUKTY SPÓŁKI</a:t>
            </a:r>
          </a:p>
          <a:p>
            <a:r>
              <a:rPr lang="pl-PL" dirty="0" smtClean="0"/>
              <a:t>suplementy diety i preparaty funkcjonalne dla sportowców.</a:t>
            </a:r>
          </a:p>
        </p:txBody>
      </p:sp>
    </p:spTree>
    <p:extLst>
      <p:ext uri="{BB962C8B-B14F-4D97-AF65-F5344CB8AC3E}">
        <p14:creationId xmlns:p14="http://schemas.microsoft.com/office/powerpoint/2010/main" xmlns="" val="39270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2125" t="2577" r="75409" b="91652"/>
          <a:stretch/>
        </p:blipFill>
        <p:spPr bwMode="auto">
          <a:xfrm>
            <a:off x="6660232" y="6164765"/>
            <a:ext cx="2047164" cy="3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ównoległobok 4"/>
          <p:cNvSpPr/>
          <p:nvPr/>
        </p:nvSpPr>
        <p:spPr>
          <a:xfrm>
            <a:off x="6660232" y="6544801"/>
            <a:ext cx="1872208" cy="313199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ównoległobok 5"/>
          <p:cNvSpPr/>
          <p:nvPr/>
        </p:nvSpPr>
        <p:spPr>
          <a:xfrm>
            <a:off x="1043608" y="-6824"/>
            <a:ext cx="7488832" cy="33948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1043608" y="345304"/>
            <a:ext cx="6858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OSOBY KLUCZOWE</a:t>
            </a:r>
            <a:endParaRPr lang="pl-P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ównoległobok 8"/>
          <p:cNvSpPr/>
          <p:nvPr/>
        </p:nvSpPr>
        <p:spPr>
          <a:xfrm>
            <a:off x="8532440" y="-6824"/>
            <a:ext cx="488552" cy="405005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3</a:t>
            </a:r>
            <a:endParaRPr lang="pl-PL" b="1" dirty="0"/>
          </a:p>
        </p:txBody>
      </p:sp>
      <p:sp>
        <p:nvSpPr>
          <p:cNvPr id="12" name="Podtytuł 3"/>
          <p:cNvSpPr>
            <a:spLocks noGrp="1"/>
          </p:cNvSpPr>
          <p:nvPr>
            <p:ph type="subTitle" idx="1"/>
          </p:nvPr>
        </p:nvSpPr>
        <p:spPr>
          <a:xfrm>
            <a:off x="4932040" y="1157667"/>
            <a:ext cx="3844676" cy="3026005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TOMASZ CIECIERSKI</a:t>
            </a:r>
          </a:p>
          <a:p>
            <a:pPr algn="l"/>
            <a:r>
              <a:rPr lang="pl-PL" sz="1400" b="1" dirty="0" smtClean="0">
                <a:solidFill>
                  <a:schemeClr val="tx1"/>
                </a:solidFill>
              </a:rPr>
              <a:t>Prokurent /Dyrektor Handlowy</a:t>
            </a:r>
            <a:endParaRPr lang="pl-PL" sz="1400" dirty="0" smtClean="0">
              <a:solidFill>
                <a:schemeClr val="tx1"/>
              </a:solidFill>
            </a:endParaRPr>
          </a:p>
          <a:p>
            <a:pPr algn="l"/>
            <a:r>
              <a:rPr lang="pl-PL" sz="1400" dirty="0" smtClean="0"/>
              <a:t>Posiada 16-letnie doświadczenie w dziedzinie handlu.</a:t>
            </a:r>
            <a:r>
              <a:rPr lang="pl-PL" sz="1400" b="1" dirty="0" smtClean="0"/>
              <a:t> </a:t>
            </a:r>
            <a:r>
              <a:rPr lang="pl-PL" sz="1400" dirty="0" smtClean="0"/>
              <a:t>Przyczynił się do dynamicznego rozwoju sprzedaży w spółce. Jest inicjatorem wielu działań sprzedażowych zakończonych sukcesem.</a:t>
            </a: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DARIUSZ BOROWSKI </a:t>
            </a:r>
          </a:p>
          <a:p>
            <a:pPr algn="l"/>
            <a:r>
              <a:rPr lang="pl-PL" sz="1400" b="1" dirty="0" smtClean="0">
                <a:solidFill>
                  <a:schemeClr val="tx1"/>
                </a:solidFill>
              </a:rPr>
              <a:t>Członek Zarządu/Dyrektor Finansowy</a:t>
            </a:r>
            <a:endParaRPr lang="pl-PL" sz="1400" dirty="0" smtClean="0">
              <a:solidFill>
                <a:schemeClr val="tx1"/>
              </a:solidFill>
            </a:endParaRPr>
          </a:p>
          <a:p>
            <a:pPr algn="l"/>
            <a:r>
              <a:rPr lang="pl-PL" sz="1400" dirty="0" smtClean="0"/>
              <a:t>Posiada 16-letnie doświadczenie na stanowisku dyrektora finansowego w spółkach produkcyjnych i handlowych, m.in. </a:t>
            </a:r>
            <a:r>
              <a:rPr lang="pl-PL" sz="1400" dirty="0" err="1" smtClean="0"/>
              <a:t>Inmedio</a:t>
            </a:r>
            <a:r>
              <a:rPr lang="pl-PL" sz="1400" dirty="0" smtClean="0"/>
              <a:t>, HDS Polska, </a:t>
            </a:r>
            <a:r>
              <a:rPr lang="pl-PL" sz="1400" dirty="0" err="1" smtClean="0"/>
              <a:t>Mex</a:t>
            </a:r>
            <a:r>
              <a:rPr lang="pl-PL" sz="1400" dirty="0" smtClean="0"/>
              <a:t> Polska.</a:t>
            </a: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ANNA MATUSIAK-GĄSIOROWSKA </a:t>
            </a:r>
          </a:p>
          <a:p>
            <a:pPr algn="l"/>
            <a:r>
              <a:rPr lang="pl-PL" sz="1400" b="1" dirty="0" smtClean="0">
                <a:solidFill>
                  <a:schemeClr val="tx1"/>
                </a:solidFill>
              </a:rPr>
              <a:t>Dyrektor ds. Produkcji</a:t>
            </a:r>
          </a:p>
          <a:p>
            <a:pPr algn="l"/>
            <a:r>
              <a:rPr lang="pl-PL" sz="1400" dirty="0" smtClean="0"/>
              <a:t>Posiada 19-letnie doświadczenie w branży napojowej. Pełniła obowiązki kierownika laboratorium, głównego technologa i dyrektora firmy produkcyjnej. Od 2007 roku w Spółce jako Główny Technolog oraz Pełnomocnik ds. Jakości. </a:t>
            </a:r>
          </a:p>
        </p:txBody>
      </p:sp>
      <p:sp>
        <p:nvSpPr>
          <p:cNvPr id="2" name="Prostokąt 1"/>
          <p:cNvSpPr/>
          <p:nvPr/>
        </p:nvSpPr>
        <p:spPr>
          <a:xfrm>
            <a:off x="1043609" y="1157667"/>
            <a:ext cx="3429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MARCIN CIECIERSKI </a:t>
            </a:r>
            <a:endParaRPr lang="pl-PL" sz="1600" b="1" dirty="0" smtClean="0"/>
          </a:p>
          <a:p>
            <a:r>
              <a:rPr lang="pl-PL" sz="1600" b="1" dirty="0" smtClean="0"/>
              <a:t>Przewodniczący Rady Nadzorczej</a:t>
            </a:r>
            <a:endParaRPr lang="pl-PL" sz="1600" dirty="0" smtClean="0"/>
          </a:p>
          <a:p>
            <a:endParaRPr lang="pl-PL" sz="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Współzałożyciel oraz główny akcjonariusz Spółki.  Działalność w branży rozpoczął w 1992 roku.  Posiada duże doświadczenie handlowe i wyczucie potrzeb Klientów na rynku spożywczym. </a:t>
            </a:r>
          </a:p>
          <a:p>
            <a:r>
              <a:rPr lang="pl-PL" sz="1400" dirty="0" smtClean="0"/>
              <a:t>Wielokrotnie nominowany do tytułu profesjonalnego menedżera. </a:t>
            </a:r>
            <a:endParaRPr lang="pl-PL" sz="1400" b="1" dirty="0" smtClean="0"/>
          </a:p>
        </p:txBody>
      </p:sp>
      <p:sp>
        <p:nvSpPr>
          <p:cNvPr id="3" name="Prostokąt 2"/>
          <p:cNvSpPr/>
          <p:nvPr/>
        </p:nvSpPr>
        <p:spPr>
          <a:xfrm>
            <a:off x="1064401" y="3645024"/>
            <a:ext cx="340820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DARIUSZ POLINCEUSZ </a:t>
            </a:r>
            <a:endParaRPr lang="pl-PL" sz="1600" b="1" dirty="0" smtClean="0"/>
          </a:p>
          <a:p>
            <a:r>
              <a:rPr lang="pl-PL" sz="1600" b="1" dirty="0" smtClean="0"/>
              <a:t>Prezes Zarządu</a:t>
            </a:r>
            <a:endParaRPr lang="pl-PL" sz="1600" dirty="0" smtClean="0"/>
          </a:p>
          <a:p>
            <a:endParaRPr lang="pl-PL" sz="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Współzałożyciel i jeden z akcjonariuszy Spółki.</a:t>
            </a: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Jako specjalista w dziedzinie biotechnologii w branży spożywczej od 1998 roku na stanowisku głównego technologa. </a:t>
            </a:r>
            <a:r>
              <a:rPr lang="pl-PL" sz="1400" dirty="0" smtClean="0"/>
              <a:t>Związany z Excellence od  2001 roku jako Dyrektor ds. Technicznych i Produkcji. Od 2006 roku Prezes Zarządu Spółki.</a:t>
            </a:r>
          </a:p>
        </p:txBody>
      </p:sp>
    </p:spTree>
    <p:extLst>
      <p:ext uri="{BB962C8B-B14F-4D97-AF65-F5344CB8AC3E}">
        <p14:creationId xmlns:p14="http://schemas.microsoft.com/office/powerpoint/2010/main" xmlns="" val="14446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2125" t="2577" r="75409" b="91652"/>
          <a:stretch/>
        </p:blipFill>
        <p:spPr bwMode="auto">
          <a:xfrm>
            <a:off x="6660232" y="6164765"/>
            <a:ext cx="2047164" cy="3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ównoległobok 4"/>
          <p:cNvSpPr/>
          <p:nvPr/>
        </p:nvSpPr>
        <p:spPr>
          <a:xfrm>
            <a:off x="6660232" y="6544801"/>
            <a:ext cx="1872208" cy="313199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ównoległobok 5"/>
          <p:cNvSpPr/>
          <p:nvPr/>
        </p:nvSpPr>
        <p:spPr>
          <a:xfrm>
            <a:off x="1043608" y="-6824"/>
            <a:ext cx="7488832" cy="33948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1043608" y="345304"/>
            <a:ext cx="6858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 BIZNESU</a:t>
            </a:r>
            <a:endParaRPr lang="pl-P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ównoległobok 8"/>
          <p:cNvSpPr/>
          <p:nvPr/>
        </p:nvSpPr>
        <p:spPr>
          <a:xfrm>
            <a:off x="8532440" y="-6824"/>
            <a:ext cx="488552" cy="405005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4</a:t>
            </a:r>
            <a:endParaRPr lang="pl-PL" b="1" dirty="0"/>
          </a:p>
        </p:txBody>
      </p:sp>
      <p:sp>
        <p:nvSpPr>
          <p:cNvPr id="10" name="Podtytuł 3"/>
          <p:cNvSpPr txBox="1">
            <a:spLocks/>
          </p:cNvSpPr>
          <p:nvPr/>
        </p:nvSpPr>
        <p:spPr>
          <a:xfrm>
            <a:off x="1035783" y="4019094"/>
            <a:ext cx="7740933" cy="213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b="1" dirty="0" smtClean="0">
                <a:solidFill>
                  <a:schemeClr val="tx1"/>
                </a:solidFill>
              </a:rPr>
              <a:t>BUTELKI PET</a:t>
            </a:r>
            <a:endParaRPr lang="pl-PL" sz="1600" dirty="0" smtClean="0"/>
          </a:p>
          <a:p>
            <a:pPr algn="l"/>
            <a:r>
              <a:rPr lang="pl-PL" sz="1600" dirty="0" smtClean="0"/>
              <a:t>W celu zwiększenia produktywności spółka wytwarza butelki PET do syropów.</a:t>
            </a:r>
          </a:p>
          <a:p>
            <a:pPr algn="l"/>
            <a:r>
              <a:rPr lang="pl-PL" sz="2800" b="1" dirty="0" smtClean="0">
                <a:solidFill>
                  <a:schemeClr val="tx1"/>
                </a:solidFill>
              </a:rPr>
              <a:t>SEZONOWOŚĆ?</a:t>
            </a:r>
            <a:endParaRPr lang="pl-PL" sz="1600" b="1" dirty="0" smtClean="0">
              <a:solidFill>
                <a:schemeClr val="tx1"/>
              </a:solidFill>
            </a:endParaRPr>
          </a:p>
          <a:p>
            <a:pPr algn="l"/>
            <a:r>
              <a:rPr lang="pl-PL" sz="1600" dirty="0" smtClean="0"/>
              <a:t>Na rynku syropów istnieje sezonowość sprzedaży - wzrost sprzedaży występuje w okresie letnim. W celu zniwelowania efektu sezonowości i poprawienia wyników spółka uzyskuje przychody ze sprzedaży </a:t>
            </a:r>
            <a:r>
              <a:rPr lang="pl-PL" sz="1600" i="1" dirty="0" smtClean="0"/>
              <a:t>SUPLEMENTÓW DIETY </a:t>
            </a:r>
            <a:r>
              <a:rPr lang="pl-PL" sz="1600" dirty="0" smtClean="0"/>
              <a:t>dla których sezon przypada na okres zimowy.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034479" y="1186299"/>
            <a:ext cx="343812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</a:rPr>
              <a:t>SYROPY I SOKI</a:t>
            </a:r>
            <a:endParaRPr lang="pl-PL" sz="2400" b="1" dirty="0" smtClean="0">
              <a:solidFill>
                <a:schemeClr val="tx1"/>
              </a:solidFill>
            </a:endParaRPr>
          </a:p>
          <a:p>
            <a:r>
              <a:rPr lang="pl-PL" dirty="0" smtClean="0"/>
              <a:t>Spółka posiada możliwości produkcji różnorodnego asortymentu syropów oraz napojów, dzięki czemu realizuje zamówienia wielu klientów. W przyszłości zamierza poszerzać gamę produktów.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572000" y="1186299"/>
            <a:ext cx="377658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</a:rPr>
              <a:t>DLA SIECI HANDLOWYCH</a:t>
            </a:r>
            <a:endParaRPr lang="pl-PL" sz="2800" dirty="0" smtClean="0"/>
          </a:p>
          <a:p>
            <a:r>
              <a:rPr lang="pl-PL" dirty="0" smtClean="0"/>
              <a:t>Produkcja syropów pod marką własną dla sieci handlowych nie generuje dla spółki wysokich kosztów promocji oraz innych kosztów sprzedaży i nadzoru przedstawicieli handlowych. </a:t>
            </a:r>
          </a:p>
        </p:txBody>
      </p:sp>
    </p:spTree>
    <p:extLst>
      <p:ext uri="{BB962C8B-B14F-4D97-AF65-F5344CB8AC3E}">
        <p14:creationId xmlns:p14="http://schemas.microsoft.com/office/powerpoint/2010/main" xmlns="" val="24206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2125" t="2577" r="75409" b="91652"/>
          <a:stretch/>
        </p:blipFill>
        <p:spPr bwMode="auto">
          <a:xfrm>
            <a:off x="6660232" y="6164765"/>
            <a:ext cx="2047164" cy="3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ównoległobok 4"/>
          <p:cNvSpPr/>
          <p:nvPr/>
        </p:nvSpPr>
        <p:spPr>
          <a:xfrm>
            <a:off x="6660232" y="6544801"/>
            <a:ext cx="1872208" cy="313199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ównoległobok 5"/>
          <p:cNvSpPr/>
          <p:nvPr/>
        </p:nvSpPr>
        <p:spPr>
          <a:xfrm>
            <a:off x="1043608" y="-6824"/>
            <a:ext cx="7488832" cy="33948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1043608" y="345304"/>
            <a:ext cx="6858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ZAKŁAD PRODUKCYJNY</a:t>
            </a:r>
            <a:endParaRPr lang="pl-P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ównoległobok 8"/>
          <p:cNvSpPr/>
          <p:nvPr/>
        </p:nvSpPr>
        <p:spPr>
          <a:xfrm>
            <a:off x="8532440" y="-6824"/>
            <a:ext cx="488552" cy="405005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5</a:t>
            </a:r>
            <a:endParaRPr lang="pl-PL" b="1" dirty="0"/>
          </a:p>
        </p:txBody>
      </p:sp>
      <p:sp>
        <p:nvSpPr>
          <p:cNvPr id="12" name="Symbol zastępczy zawartości 9"/>
          <p:cNvSpPr txBox="1">
            <a:spLocks/>
          </p:cNvSpPr>
          <p:nvPr/>
        </p:nvSpPr>
        <p:spPr>
          <a:xfrm>
            <a:off x="4211960" y="1196752"/>
            <a:ext cx="4320480" cy="4465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/>
              <a:t>Zakład jest wyposażony w trzy linie produkcyjne</a:t>
            </a:r>
          </a:p>
          <a:p>
            <a:r>
              <a:rPr lang="pl-PL" sz="2000" dirty="0" smtClean="0"/>
              <a:t>Przestrzegamy najwyższych standardów jakości  </a:t>
            </a:r>
            <a:br>
              <a:rPr lang="pl-PL" sz="2000" dirty="0" smtClean="0"/>
            </a:br>
            <a:r>
              <a:rPr lang="pl-PL" sz="2000" b="1" dirty="0" smtClean="0"/>
              <a:t>HACCP, ISO, BRC</a:t>
            </a:r>
          </a:p>
          <a:p>
            <a:pPr marL="0" indent="0">
              <a:buNone/>
            </a:pPr>
            <a:endParaRPr lang="pl-PL" sz="1800" b="1" dirty="0" smtClean="0"/>
          </a:p>
          <a:p>
            <a:r>
              <a:rPr lang="pl-PL" sz="1800" dirty="0" smtClean="0"/>
              <a:t>Nasze moce produkcyjne pozwalają zachować ciągłość dostaw</a:t>
            </a:r>
          </a:p>
          <a:p>
            <a:r>
              <a:rPr lang="pl-PL" sz="1800" dirty="0" smtClean="0"/>
              <a:t>Unowocześniamy nasze linie technologiczne – </a:t>
            </a:r>
            <a:r>
              <a:rPr lang="pl-PL" sz="1800" b="1" dirty="0" smtClean="0"/>
              <a:t>LINIA DO PRODUKCJI SUPLEMENTÓW DIETY</a:t>
            </a:r>
          </a:p>
          <a:p>
            <a:r>
              <a:rPr lang="pl-PL" sz="1800" dirty="0" smtClean="0"/>
              <a:t>Nieustannie rozwijamy nowatorskie produkty – </a:t>
            </a:r>
            <a:r>
              <a:rPr lang="pl-PL" sz="1800" b="1" dirty="0" smtClean="0"/>
              <a:t>SUPLEMENTY DIETY</a:t>
            </a:r>
            <a:endParaRPr lang="pl-PL" sz="1800" b="1" dirty="0"/>
          </a:p>
        </p:txBody>
      </p:sp>
      <p:pic>
        <p:nvPicPr>
          <p:cNvPr id="14" name="Obraz 13" descr="IMG_1227.JPG"/>
          <p:cNvPicPr>
            <a:picLocks noChangeAspect="1"/>
          </p:cNvPicPr>
          <p:nvPr/>
        </p:nvPicPr>
        <p:blipFill rotWithShape="1">
          <a:blip r:embed="rId3" cstate="print"/>
          <a:srcRect t="10550" b="6208"/>
          <a:stretch/>
        </p:blipFill>
        <p:spPr>
          <a:xfrm>
            <a:off x="1052009" y="3130697"/>
            <a:ext cx="3000340" cy="3746310"/>
          </a:xfrm>
          <a:prstGeom prst="rect">
            <a:avLst/>
          </a:prstGeom>
        </p:spPr>
      </p:pic>
      <p:sp>
        <p:nvSpPr>
          <p:cNvPr id="15" name="Podtytuł 3"/>
          <p:cNvSpPr txBox="1">
            <a:spLocks/>
          </p:cNvSpPr>
          <p:nvPr/>
        </p:nvSpPr>
        <p:spPr>
          <a:xfrm>
            <a:off x="1835696" y="1196752"/>
            <a:ext cx="22322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3600" b="1" dirty="0" smtClean="0">
                <a:solidFill>
                  <a:schemeClr val="tx1"/>
                </a:solidFill>
              </a:rPr>
              <a:t>3 LINIE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16" name="Podtytuł 3"/>
          <p:cNvSpPr txBox="1">
            <a:spLocks/>
          </p:cNvSpPr>
          <p:nvPr/>
        </p:nvSpPr>
        <p:spPr>
          <a:xfrm>
            <a:off x="236050" y="1844824"/>
            <a:ext cx="381642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3600" b="1" dirty="0" smtClean="0">
                <a:solidFill>
                  <a:schemeClr val="tx1"/>
                </a:solidFill>
              </a:rPr>
              <a:t>HACCP, ISO, BRC</a:t>
            </a:r>
            <a:endParaRPr lang="pl-PL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2125" t="2577" r="75409" b="91652"/>
          <a:stretch/>
        </p:blipFill>
        <p:spPr bwMode="auto">
          <a:xfrm>
            <a:off x="6660232" y="6164765"/>
            <a:ext cx="2047164" cy="3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ównoległobok 4"/>
          <p:cNvSpPr/>
          <p:nvPr/>
        </p:nvSpPr>
        <p:spPr>
          <a:xfrm>
            <a:off x="6660232" y="6544801"/>
            <a:ext cx="1872208" cy="313199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ównoległobok 5"/>
          <p:cNvSpPr/>
          <p:nvPr/>
        </p:nvSpPr>
        <p:spPr>
          <a:xfrm>
            <a:off x="1043608" y="-6824"/>
            <a:ext cx="7488832" cy="33948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1043608" y="345304"/>
            <a:ext cx="6858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NAJWAŻNIEJSI KLIENCI SPÓŁKI</a:t>
            </a:r>
            <a:endParaRPr lang="pl-P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ównoległobok 8"/>
          <p:cNvSpPr/>
          <p:nvPr/>
        </p:nvSpPr>
        <p:spPr>
          <a:xfrm>
            <a:off x="8532440" y="-6824"/>
            <a:ext cx="488552" cy="405005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6</a:t>
            </a:r>
            <a:endParaRPr lang="pl-PL" b="1" dirty="0"/>
          </a:p>
        </p:txBody>
      </p:sp>
      <p:grpSp>
        <p:nvGrpSpPr>
          <p:cNvPr id="25" name="Grupa 24"/>
          <p:cNvGrpSpPr/>
          <p:nvPr/>
        </p:nvGrpSpPr>
        <p:grpSpPr>
          <a:xfrm>
            <a:off x="1602799" y="3339959"/>
            <a:ext cx="6236543" cy="1457572"/>
            <a:chOff x="2470853" y="2781396"/>
            <a:chExt cx="6236543" cy="1457572"/>
          </a:xfrm>
        </p:grpSpPr>
        <p:pic>
          <p:nvPicPr>
            <p:cNvPr id="14" name="Obraz 13" descr="http://www.syropy.eu/includes/thumbnail.php?fileName=../media/repository/Zaufali_nam/Tesco_Logo.jpg&amp;size=100&amp;sizeh=10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0853" y="2791200"/>
              <a:ext cx="1444910" cy="14449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Obraz 14" descr="http://www.syropy.eu/includes/thumbnail.php?fileName=../media/repository/Zaufali_nam/eurocash.jpg&amp;size=100&amp;sizeh=100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39400" y="2781396"/>
              <a:ext cx="1444910" cy="14449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Obraz 15" descr="http://www.syropy.eu/includes/thumbnail.php?fileName=../media/repository/Zaufali_nam/partner-1.jpg&amp;size=100&amp;sizeh=100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97000" y="2860347"/>
              <a:ext cx="1261278" cy="12612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Obraz 16" descr="http://www.syropy.eu/includes/thumbnail.php?fileName=../media/repository/Zaufali_nam/partner-2.jpg&amp;size=100&amp;sizeh=100">
              <a:hlinkClick r:id="rId6" tgtFrame="_blank"/>
            </p:cNvPr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57192" y="2988764"/>
              <a:ext cx="1250204" cy="1250204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8" name="Grupa 27"/>
          <p:cNvGrpSpPr/>
          <p:nvPr/>
        </p:nvGrpSpPr>
        <p:grpSpPr>
          <a:xfrm>
            <a:off x="2123728" y="2279085"/>
            <a:ext cx="4968924" cy="1444910"/>
            <a:chOff x="5436096" y="1491701"/>
            <a:chExt cx="4968924" cy="1444910"/>
          </a:xfrm>
        </p:grpSpPr>
        <p:pic>
          <p:nvPicPr>
            <p:cNvPr id="12" name="Obraz 11" descr="http://www.syropy.eu/includes/thumbnail.php?fileName=../media/repository/Zaufali_nam/nettoLogo.gif&amp;size=100&amp;sizeh=100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36096" y="1491701"/>
              <a:ext cx="1444910" cy="14449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rc_mi" descr="http://www.polmed.pl/pub/pl/uploadimages/gtx/logo-piotr-i-pawel.1335165593.pn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020992" y="1844824"/>
              <a:ext cx="1384028" cy="828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irc_mi" descr="http://studiumprzypadku.com/filemanager/userfiles/biedronka_logo.jpg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21237" y="1767244"/>
              <a:ext cx="1338618" cy="74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7" name="Grupa 26"/>
          <p:cNvGrpSpPr/>
          <p:nvPr/>
        </p:nvGrpSpPr>
        <p:grpSpPr>
          <a:xfrm>
            <a:off x="1899608" y="4713097"/>
            <a:ext cx="5378177" cy="1410460"/>
            <a:chOff x="1757726" y="3482182"/>
            <a:chExt cx="5378177" cy="1410460"/>
          </a:xfrm>
        </p:grpSpPr>
        <p:pic>
          <p:nvPicPr>
            <p:cNvPr id="18" name="Obraz 17" descr="http://www.syropy.eu/includes/thumbnail.php?fileName=../media/repository/Zaufali_nam/partner-3.jpg&amp;size=100&amp;sizeh=100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57726" y="3482182"/>
              <a:ext cx="1410460" cy="14104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" name="Obraz 18" descr="http://www.syropy.eu/includes/thumbnail.php?fileName=../media/repository/Zaufali_nam/polomarketLogo.gif&amp;size=100&amp;sizeh=100"/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210273" y="3611943"/>
              <a:ext cx="1150937" cy="11509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Obraz 19" descr="http://www.syropy.eu/includes/thumbnail.php?fileName=../media/repository/vitax.jpg&amp;size=100&amp;sizeh=100"/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97810" y="3603568"/>
              <a:ext cx="1138093" cy="11380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irc_mi" descr="http://przegladhandlowy.pl/wp-content/uploads/2013/02/%C5%BBabka-logo.jpg"/>
            <p:cNvPicPr/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674244" y="3637765"/>
              <a:ext cx="1007004" cy="1125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Prostokąt 1"/>
          <p:cNvSpPr/>
          <p:nvPr/>
        </p:nvSpPr>
        <p:spPr>
          <a:xfrm>
            <a:off x="1053718" y="1034902"/>
            <a:ext cx="7334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dirty="0" smtClean="0"/>
              <a:t>Ze swoją ofertą docieramy do największych sieci handlowych </a:t>
            </a:r>
            <a:br>
              <a:rPr lang="pl-PL" sz="2000" dirty="0" smtClean="0"/>
            </a:br>
            <a:r>
              <a:rPr lang="pl-PL" sz="2000" dirty="0" smtClean="0"/>
              <a:t>o zasięgu ogólnopolskim jak również międzynarodowych koncernów spożywczych.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053718" y="2094419"/>
            <a:ext cx="377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NAJWIĘKSI KLIENCI:</a:t>
            </a:r>
            <a:endParaRPr lang="pl-PL" sz="1050" dirty="0" smtClean="0"/>
          </a:p>
        </p:txBody>
      </p:sp>
    </p:spTree>
    <p:extLst>
      <p:ext uri="{BB962C8B-B14F-4D97-AF65-F5344CB8AC3E}">
        <p14:creationId xmlns:p14="http://schemas.microsoft.com/office/powerpoint/2010/main" xmlns="" val="42315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2125" t="2577" r="75409" b="91652"/>
          <a:stretch/>
        </p:blipFill>
        <p:spPr bwMode="auto">
          <a:xfrm>
            <a:off x="6660232" y="6164765"/>
            <a:ext cx="2047164" cy="3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ównoległobok 4"/>
          <p:cNvSpPr/>
          <p:nvPr/>
        </p:nvSpPr>
        <p:spPr>
          <a:xfrm>
            <a:off x="6660232" y="6544801"/>
            <a:ext cx="1872208" cy="313199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ównoległobok 5"/>
          <p:cNvSpPr/>
          <p:nvPr/>
        </p:nvSpPr>
        <p:spPr>
          <a:xfrm>
            <a:off x="1043608" y="-6824"/>
            <a:ext cx="7488832" cy="33948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1043608" y="345304"/>
            <a:ext cx="6858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PRODUKTY</a:t>
            </a:r>
            <a:endParaRPr lang="pl-P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ównoległobok 8"/>
          <p:cNvSpPr/>
          <p:nvPr/>
        </p:nvSpPr>
        <p:spPr>
          <a:xfrm>
            <a:off x="8532440" y="-6824"/>
            <a:ext cx="488552" cy="405005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7</a:t>
            </a:r>
            <a:endParaRPr lang="pl-PL" b="1" dirty="0"/>
          </a:p>
        </p:txBody>
      </p:sp>
      <p:pic>
        <p:nvPicPr>
          <p:cNvPr id="26" name="Obraz 25" descr="Syropy ELITE (zdjęcie Nr 5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500" y="725120"/>
            <a:ext cx="1954492" cy="2957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Obraz 28" descr="aucha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86304"/>
            <a:ext cx="3196461" cy="2111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Obraz 29" descr="LINIA GASTRONOMIA Syop Grzaniec 5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8505" y="2315565"/>
            <a:ext cx="1462163" cy="1486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7" descr="C:\Users\Maja\AppData\Local\Microsoft\Windows\Temporary Internet Files\Content.IE5\8IE1MPNT\Vita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7711" y="2203973"/>
            <a:ext cx="1760625" cy="167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Symbol zastępczy zawartości 6" descr="Normaflex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208248" y="3929442"/>
            <a:ext cx="3251338" cy="234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Obraz 3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8593" y="4104891"/>
            <a:ext cx="1978422" cy="18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Obraz 23" descr="owocowa kraina 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40977" y="677418"/>
            <a:ext cx="2238510" cy="170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Podtytuł 3"/>
          <p:cNvSpPr txBox="1">
            <a:spLocks/>
          </p:cNvSpPr>
          <p:nvPr/>
        </p:nvSpPr>
        <p:spPr>
          <a:xfrm>
            <a:off x="1077800" y="1338232"/>
            <a:ext cx="6858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b="1" dirty="0" smtClean="0">
                <a:solidFill>
                  <a:schemeClr val="tx1"/>
                </a:solidFill>
              </a:rPr>
              <a:t>SYROPY OWOCOWE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35" name="Podtytuł 3"/>
          <p:cNvSpPr txBox="1">
            <a:spLocks/>
          </p:cNvSpPr>
          <p:nvPr/>
        </p:nvSpPr>
        <p:spPr>
          <a:xfrm>
            <a:off x="1121746" y="4581128"/>
            <a:ext cx="6858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b="1" dirty="0" smtClean="0">
                <a:solidFill>
                  <a:schemeClr val="tx1"/>
                </a:solidFill>
              </a:rPr>
              <a:t>SUPLEMENTY </a:t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DIETY</a:t>
            </a:r>
            <a:endParaRPr lang="pl-PL" sz="2800" b="1" dirty="0">
              <a:solidFill>
                <a:schemeClr val="tx1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899592" y="4088225"/>
            <a:ext cx="78078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27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ettylittlepeculiar.files.wordpress.com/2012/06/world_glo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66"/>
          <a:stretch/>
        </p:blipFill>
        <p:spPr bwMode="auto">
          <a:xfrm>
            <a:off x="0" y="900448"/>
            <a:ext cx="2833920" cy="526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/>
          <a:srcRect l="2125" t="2577" r="75409" b="91652"/>
          <a:stretch/>
        </p:blipFill>
        <p:spPr bwMode="auto">
          <a:xfrm>
            <a:off x="6660232" y="6164765"/>
            <a:ext cx="2047164" cy="3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ównoległobok 4"/>
          <p:cNvSpPr/>
          <p:nvPr/>
        </p:nvSpPr>
        <p:spPr>
          <a:xfrm>
            <a:off x="6660232" y="6544801"/>
            <a:ext cx="1872208" cy="313199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ównoległobok 5"/>
          <p:cNvSpPr/>
          <p:nvPr/>
        </p:nvSpPr>
        <p:spPr>
          <a:xfrm>
            <a:off x="1043608" y="-6824"/>
            <a:ext cx="7488832" cy="33948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1043608" y="345304"/>
            <a:ext cx="6858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STRATEGIA ROZWOJU</a:t>
            </a:r>
            <a:endParaRPr lang="pl-P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ównoległobok 8"/>
          <p:cNvSpPr/>
          <p:nvPr/>
        </p:nvSpPr>
        <p:spPr>
          <a:xfrm>
            <a:off x="8532440" y="-6824"/>
            <a:ext cx="488552" cy="405005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8</a:t>
            </a:r>
            <a:endParaRPr lang="pl-PL" b="1" dirty="0"/>
          </a:p>
        </p:txBody>
      </p:sp>
      <p:sp>
        <p:nvSpPr>
          <p:cNvPr id="10" name="Podtytuł 3"/>
          <p:cNvSpPr txBox="1">
            <a:spLocks/>
          </p:cNvSpPr>
          <p:nvPr/>
        </p:nvSpPr>
        <p:spPr>
          <a:xfrm>
            <a:off x="3006476" y="3919444"/>
            <a:ext cx="5525964" cy="2245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b="1" dirty="0" smtClean="0">
                <a:solidFill>
                  <a:schemeClr val="tx1"/>
                </a:solidFill>
              </a:rPr>
              <a:t>NOWI ODBIORCY I NOWE PRODUKTY</a:t>
            </a:r>
            <a:endParaRPr lang="pl-PL" sz="1600" dirty="0" smtClean="0"/>
          </a:p>
          <a:p>
            <a:pPr algn="l"/>
            <a:r>
              <a:rPr lang="pl-PL" sz="1900" dirty="0" smtClean="0">
                <a:solidFill>
                  <a:schemeClr val="tx1"/>
                </a:solidFill>
              </a:rPr>
              <a:t>Aktywnie poszukujemy nieobsadzonych nisz rynkowych </a:t>
            </a:r>
            <a:br>
              <a:rPr lang="pl-PL" sz="1900" dirty="0" smtClean="0">
                <a:solidFill>
                  <a:schemeClr val="tx1"/>
                </a:solidFill>
              </a:rPr>
            </a:br>
            <a:r>
              <a:rPr lang="pl-PL" sz="1900" dirty="0" smtClean="0">
                <a:solidFill>
                  <a:schemeClr val="tx1"/>
                </a:solidFill>
              </a:rPr>
              <a:t>i stale rozbudowujemy nasze portfolio produktowe: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syropy zdrowotne zawierające dużą ilość soków owocowych </a:t>
            </a:r>
            <a:br>
              <a:rPr lang="pl-PL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ekstraktów roślinnych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suplementy diety i preparaty funkcjonalne dla sportowców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wprowadzenie do sprzedaży syropów w puszkach pod własną marką</a:t>
            </a:r>
          </a:p>
          <a:p>
            <a:pPr algn="l"/>
            <a:endParaRPr lang="pl-PL" sz="1600" dirty="0" smtClean="0"/>
          </a:p>
        </p:txBody>
      </p:sp>
      <p:sp>
        <p:nvSpPr>
          <p:cNvPr id="11" name="Prostokąt 10"/>
          <p:cNvSpPr/>
          <p:nvPr/>
        </p:nvSpPr>
        <p:spPr>
          <a:xfrm>
            <a:off x="2987824" y="993376"/>
            <a:ext cx="54726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</a:rPr>
              <a:t>EKSPANSJA </a:t>
            </a:r>
            <a:br>
              <a:rPr lang="pl-PL" sz="4000" b="1" dirty="0" smtClean="0">
                <a:solidFill>
                  <a:schemeClr val="tx1"/>
                </a:solidFill>
              </a:rPr>
            </a:br>
            <a:r>
              <a:rPr lang="pl-PL" sz="4000" b="1" dirty="0" smtClean="0">
                <a:solidFill>
                  <a:schemeClr val="tx1"/>
                </a:solidFill>
              </a:rPr>
              <a:t>GEOGRAFICZNA</a:t>
            </a:r>
            <a:endParaRPr lang="pl-PL" sz="2400" b="1" dirty="0" smtClean="0">
              <a:solidFill>
                <a:schemeClr val="tx1"/>
              </a:solidFill>
            </a:endParaRPr>
          </a:p>
          <a:p>
            <a:r>
              <a:rPr lang="pl-PL" dirty="0" smtClean="0"/>
              <a:t>Z uwagi na posiadany duży udział w krajowym </a:t>
            </a:r>
            <a:br>
              <a:rPr lang="pl-PL" dirty="0" smtClean="0"/>
            </a:br>
            <a:r>
              <a:rPr lang="pl-PL" dirty="0" smtClean="0"/>
              <a:t>rynku produkcji syropów CDE SA planuje rozwój eksportu swoich produktów. W kolejnych latach Spółka zamierza rozwijać eksport syropów na istniejących oraz nowych rynkach: </a:t>
            </a:r>
            <a:r>
              <a:rPr lang="pl-PL" b="1" dirty="0" smtClean="0"/>
              <a:t>USA</a:t>
            </a:r>
            <a:r>
              <a:rPr lang="pl-PL" dirty="0" smtClean="0"/>
              <a:t>, </a:t>
            </a:r>
            <a:r>
              <a:rPr lang="pl-PL" b="1" dirty="0" smtClean="0"/>
              <a:t>Dania</a:t>
            </a:r>
            <a:r>
              <a:rPr lang="pl-PL" dirty="0" smtClean="0"/>
              <a:t>, </a:t>
            </a:r>
            <a:r>
              <a:rPr lang="pl-PL" b="1" dirty="0" smtClean="0"/>
              <a:t>Niemcy</a:t>
            </a:r>
            <a:r>
              <a:rPr lang="pl-PL" dirty="0" smtClean="0"/>
              <a:t>, </a:t>
            </a:r>
            <a:r>
              <a:rPr lang="pl-PL" b="1" dirty="0" smtClean="0"/>
              <a:t>Belgia</a:t>
            </a:r>
            <a:r>
              <a:rPr lang="pl-PL" dirty="0" smtClean="0"/>
              <a:t>, </a:t>
            </a:r>
            <a:r>
              <a:rPr lang="pl-PL" b="1" dirty="0" smtClean="0"/>
              <a:t>Holandia</a:t>
            </a:r>
            <a:r>
              <a:rPr lang="pl-PL" dirty="0" smtClean="0"/>
              <a:t> i </a:t>
            </a:r>
            <a:r>
              <a:rPr lang="pl-PL" b="1" dirty="0" smtClean="0"/>
              <a:t>Francja</a:t>
            </a:r>
            <a:r>
              <a:rPr lang="pl-PL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7685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584</Words>
  <Application>Microsoft Office PowerPoint</Application>
  <PresentationFormat>Pokaz na ekranie (4:3)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Dariusz Borowski</cp:lastModifiedBy>
  <cp:revision>31</cp:revision>
  <dcterms:created xsi:type="dcterms:W3CDTF">2013-10-06T12:54:32Z</dcterms:created>
  <dcterms:modified xsi:type="dcterms:W3CDTF">2014-05-20T10:30:13Z</dcterms:modified>
</cp:coreProperties>
</file>